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75" r:id="rId10"/>
    <p:sldId id="270" r:id="rId11"/>
    <p:sldId id="271" r:id="rId12"/>
    <p:sldId id="272" r:id="rId13"/>
    <p:sldId id="265" r:id="rId14"/>
    <p:sldId id="273" r:id="rId15"/>
    <p:sldId id="274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>
        <p:scale>
          <a:sx n="105" d="100"/>
          <a:sy n="105" d="100"/>
        </p:scale>
        <p:origin x="-372" y="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385AC3-3E7E-4961-A5E4-0DF1C91231E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7219F6-5C7D-4318-A9D7-088579A98FE3}">
      <dgm:prSet phldrT="[Текст]" custT="1"/>
      <dgm:spPr/>
      <dgm:t>
        <a:bodyPr/>
        <a:lstStyle/>
        <a:p>
          <a:r>
            <a:rPr lang="ru-RU" sz="2800" b="1" dirty="0" smtClean="0">
              <a:latin typeface="Century Gothic" pitchFamily="34" charset="0"/>
            </a:rPr>
            <a:t>ч.22.</a:t>
          </a:r>
          <a:endParaRPr lang="ru-RU" sz="2800" dirty="0"/>
        </a:p>
      </dgm:t>
    </dgm:pt>
    <dgm:pt modelId="{CCDCB6D6-3635-4CC6-AE19-FC1BD4472FF6}" type="parTrans" cxnId="{84486BA1-89D1-498B-9E9B-B87EC6BA512A}">
      <dgm:prSet/>
      <dgm:spPr/>
      <dgm:t>
        <a:bodyPr/>
        <a:lstStyle/>
        <a:p>
          <a:endParaRPr lang="ru-RU"/>
        </a:p>
      </dgm:t>
    </dgm:pt>
    <dgm:pt modelId="{FDDDA3F0-12FA-4069-A13D-43AD5719314B}" type="sibTrans" cxnId="{84486BA1-89D1-498B-9E9B-B87EC6BA512A}">
      <dgm:prSet/>
      <dgm:spPr/>
      <dgm:t>
        <a:bodyPr/>
        <a:lstStyle/>
        <a:p>
          <a:endParaRPr lang="ru-RU"/>
        </a:p>
      </dgm:t>
    </dgm:pt>
    <dgm:pt modelId="{3340D61A-7DCC-48A2-AEB7-4B06E913828F}">
      <dgm:prSet phldrT="[Текст]" custT="1"/>
      <dgm:spPr/>
      <dgm:t>
        <a:bodyPr/>
        <a:lstStyle/>
        <a:p>
          <a:pPr algn="just"/>
          <a:r>
            <a:rPr lang="ru-RU" sz="2000" b="1" dirty="0" smtClean="0">
              <a:latin typeface="Century Gothic" pitchFamily="34" charset="0"/>
            </a:rPr>
            <a:t>Учебный план –документ, который определяет перечень, трудоёмкость, последовательность и распределение по периодам обучения учебных предметов, практики, иных видов учебной деятельности, </a:t>
          </a:r>
          <a:r>
            <a:rPr lang="ru-RU" sz="2000" b="1" u="none" dirty="0" smtClean="0">
              <a:latin typeface="Century Gothic" pitchFamily="34" charset="0"/>
            </a:rPr>
            <a:t>формы промежуточной </a:t>
          </a:r>
          <a:r>
            <a:rPr lang="ru-RU" sz="1800" b="1" u="none" dirty="0" smtClean="0">
              <a:latin typeface="Century Gothic" pitchFamily="34" charset="0"/>
            </a:rPr>
            <a:t>аттестации.</a:t>
          </a:r>
          <a:endParaRPr lang="ru-RU" sz="1800" u="none" dirty="0"/>
        </a:p>
      </dgm:t>
    </dgm:pt>
    <dgm:pt modelId="{5CC93099-39B0-428E-89D8-BAD54D896CC5}" type="parTrans" cxnId="{163C3EF4-A202-430B-9230-405A829E88D4}">
      <dgm:prSet/>
      <dgm:spPr/>
      <dgm:t>
        <a:bodyPr/>
        <a:lstStyle/>
        <a:p>
          <a:endParaRPr lang="ru-RU"/>
        </a:p>
      </dgm:t>
    </dgm:pt>
    <dgm:pt modelId="{604BC2E1-6B6F-4E7A-B58B-F76472AECF1C}" type="sibTrans" cxnId="{163C3EF4-A202-430B-9230-405A829E88D4}">
      <dgm:prSet/>
      <dgm:spPr/>
      <dgm:t>
        <a:bodyPr/>
        <a:lstStyle/>
        <a:p>
          <a:endParaRPr lang="ru-RU"/>
        </a:p>
      </dgm:t>
    </dgm:pt>
    <dgm:pt modelId="{B6746BEF-3E67-47E3-92A7-C467DB6F682C}">
      <dgm:prSet phldrT="[Текст]" custT="1"/>
      <dgm:spPr/>
      <dgm:t>
        <a:bodyPr/>
        <a:lstStyle/>
        <a:p>
          <a:r>
            <a:rPr lang="ru-RU" sz="2800" b="1" dirty="0" smtClean="0">
              <a:latin typeface="Century Gothic" pitchFamily="34" charset="0"/>
            </a:rPr>
            <a:t>ч.23.</a:t>
          </a:r>
          <a:r>
            <a:rPr lang="ru-RU" sz="3400" b="1" dirty="0" smtClean="0">
              <a:latin typeface="Century Gothic" pitchFamily="34" charset="0"/>
            </a:rPr>
            <a:t> </a:t>
          </a:r>
          <a:endParaRPr lang="ru-RU" sz="3400" dirty="0"/>
        </a:p>
      </dgm:t>
    </dgm:pt>
    <dgm:pt modelId="{C0791483-6ECD-4E3C-91F6-1E3B11FE893A}" type="parTrans" cxnId="{6BD529AD-637B-4E9A-8A2D-05BF0D5BDB95}">
      <dgm:prSet/>
      <dgm:spPr/>
      <dgm:t>
        <a:bodyPr/>
        <a:lstStyle/>
        <a:p>
          <a:endParaRPr lang="ru-RU"/>
        </a:p>
      </dgm:t>
    </dgm:pt>
    <dgm:pt modelId="{05C97F9F-E4E8-49DD-A0B2-A6783B38EAA2}" type="sibTrans" cxnId="{6BD529AD-637B-4E9A-8A2D-05BF0D5BDB95}">
      <dgm:prSet/>
      <dgm:spPr/>
      <dgm:t>
        <a:bodyPr/>
        <a:lstStyle/>
        <a:p>
          <a:endParaRPr lang="ru-RU"/>
        </a:p>
      </dgm:t>
    </dgm:pt>
    <dgm:pt modelId="{1236BE7F-B8A4-4FB7-8505-13B4CB2AA43C}">
      <dgm:prSet phldrT="[Текст]" custT="1"/>
      <dgm:spPr/>
      <dgm:t>
        <a:bodyPr/>
        <a:lstStyle/>
        <a:p>
          <a:pPr algn="just"/>
          <a:r>
            <a:rPr lang="ru-RU" sz="2000" b="1" dirty="0" smtClean="0">
              <a:latin typeface="Century Gothic" pitchFamily="34" charset="0"/>
            </a:rPr>
            <a:t>Индивидуальный учебный план-учебный </a:t>
          </a:r>
          <a:r>
            <a:rPr lang="ru-RU" sz="2000" b="1" u="sng" dirty="0" smtClean="0">
              <a:latin typeface="Century Gothic" pitchFamily="34" charset="0"/>
            </a:rPr>
            <a:t>план</a:t>
          </a:r>
          <a:r>
            <a:rPr lang="ru-RU" sz="2000" b="1" dirty="0" smtClean="0">
              <a:latin typeface="Century Gothic" pitchFamily="34" charset="0"/>
            </a:rPr>
            <a:t>, </a:t>
          </a:r>
          <a:r>
            <a:rPr lang="ru-RU" sz="2000" b="1" u="sng" dirty="0" smtClean="0">
              <a:latin typeface="Century Gothic" pitchFamily="34" charset="0"/>
            </a:rPr>
            <a:t>обеспечивающий освоение образовательной программы на основе индивидуализации ее содержания </a:t>
          </a:r>
          <a:r>
            <a:rPr lang="ru-RU" sz="2000" b="1" dirty="0" smtClean="0">
              <a:latin typeface="Century Gothic" pitchFamily="34" charset="0"/>
            </a:rPr>
            <a:t>с учетом особенностей и образовательных потребностей конкретного обучающегося.</a:t>
          </a:r>
          <a:endParaRPr lang="ru-RU" sz="2000" dirty="0"/>
        </a:p>
      </dgm:t>
    </dgm:pt>
    <dgm:pt modelId="{2635B085-2A3A-4395-8AF7-B88D2AD980E8}" type="parTrans" cxnId="{E49A1CD1-0B62-4F2F-9F6D-E8DC6ACEB740}">
      <dgm:prSet/>
      <dgm:spPr/>
      <dgm:t>
        <a:bodyPr/>
        <a:lstStyle/>
        <a:p>
          <a:endParaRPr lang="ru-RU"/>
        </a:p>
      </dgm:t>
    </dgm:pt>
    <dgm:pt modelId="{749458B8-95BF-4EDF-8CD2-A26E4DD89EE5}" type="sibTrans" cxnId="{E49A1CD1-0B62-4F2F-9F6D-E8DC6ACEB740}">
      <dgm:prSet/>
      <dgm:spPr/>
      <dgm:t>
        <a:bodyPr/>
        <a:lstStyle/>
        <a:p>
          <a:endParaRPr lang="ru-RU"/>
        </a:p>
      </dgm:t>
    </dgm:pt>
    <dgm:pt modelId="{6CF9289F-F2F4-4E01-84BB-5772E3C8FB4D}" type="pres">
      <dgm:prSet presAssocID="{A3385AC3-3E7E-4961-A5E4-0DF1C91231E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64F298-80EE-4188-B8B5-C00B0346FEF7}" type="pres">
      <dgm:prSet presAssocID="{B87219F6-5C7D-4318-A9D7-088579A98FE3}" presName="composite" presStyleCnt="0"/>
      <dgm:spPr/>
    </dgm:pt>
    <dgm:pt modelId="{021F88B5-12B9-4401-97CE-2B7B741ABCD7}" type="pres">
      <dgm:prSet presAssocID="{B87219F6-5C7D-4318-A9D7-088579A98FE3}" presName="parentText" presStyleLbl="alignNode1" presStyleIdx="0" presStyleCnt="2" custScaleX="861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F43646-3D22-401B-824E-2486039799F7}" type="pres">
      <dgm:prSet presAssocID="{B87219F6-5C7D-4318-A9D7-088579A98FE3}" presName="descendantText" presStyleLbl="alignAcc1" presStyleIdx="0" presStyleCnt="2" custScaleY="115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F049F8-4BA7-443F-AAE4-A26EE73827D9}" type="pres">
      <dgm:prSet presAssocID="{FDDDA3F0-12FA-4069-A13D-43AD5719314B}" presName="sp" presStyleCnt="0"/>
      <dgm:spPr/>
    </dgm:pt>
    <dgm:pt modelId="{B2508F13-5FCA-415D-B733-AFDA265FB472}" type="pres">
      <dgm:prSet presAssocID="{B6746BEF-3E67-47E3-92A7-C467DB6F682C}" presName="composite" presStyleCnt="0"/>
      <dgm:spPr/>
    </dgm:pt>
    <dgm:pt modelId="{1398405B-3F4F-4BFE-8E36-0E6A86AEC0F4}" type="pres">
      <dgm:prSet presAssocID="{B6746BEF-3E67-47E3-92A7-C467DB6F682C}" presName="parentText" presStyleLbl="alignNode1" presStyleIdx="1" presStyleCnt="2" custScaleX="84986" custLinFactNeighborX="671" custLinFactNeighborY="-5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F7164E-6DF3-41BE-9F3D-347FF1F3C4F4}" type="pres">
      <dgm:prSet presAssocID="{B6746BEF-3E67-47E3-92A7-C467DB6F682C}" presName="descendantText" presStyleLbl="alignAcc1" presStyleIdx="1" presStyleCnt="2" custScaleX="98843" custScaleY="136221" custLinFactNeighborX="-1353" custLinFactNeighborY="-18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C75741-B45C-432D-BBA2-A847C411C6E0}" type="presOf" srcId="{B6746BEF-3E67-47E3-92A7-C467DB6F682C}" destId="{1398405B-3F4F-4BFE-8E36-0E6A86AEC0F4}" srcOrd="0" destOrd="0" presId="urn:microsoft.com/office/officeart/2005/8/layout/chevron2"/>
    <dgm:cxn modelId="{84486BA1-89D1-498B-9E9B-B87EC6BA512A}" srcId="{A3385AC3-3E7E-4961-A5E4-0DF1C91231E4}" destId="{B87219F6-5C7D-4318-A9D7-088579A98FE3}" srcOrd="0" destOrd="0" parTransId="{CCDCB6D6-3635-4CC6-AE19-FC1BD4472FF6}" sibTransId="{FDDDA3F0-12FA-4069-A13D-43AD5719314B}"/>
    <dgm:cxn modelId="{6BD529AD-637B-4E9A-8A2D-05BF0D5BDB95}" srcId="{A3385AC3-3E7E-4961-A5E4-0DF1C91231E4}" destId="{B6746BEF-3E67-47E3-92A7-C467DB6F682C}" srcOrd="1" destOrd="0" parTransId="{C0791483-6ECD-4E3C-91F6-1E3B11FE893A}" sibTransId="{05C97F9F-E4E8-49DD-A0B2-A6783B38EAA2}"/>
    <dgm:cxn modelId="{4DA06AA1-CD14-45BA-A3E8-1D353EA66B12}" type="presOf" srcId="{1236BE7F-B8A4-4FB7-8505-13B4CB2AA43C}" destId="{6FF7164E-6DF3-41BE-9F3D-347FF1F3C4F4}" srcOrd="0" destOrd="0" presId="urn:microsoft.com/office/officeart/2005/8/layout/chevron2"/>
    <dgm:cxn modelId="{E49A1CD1-0B62-4F2F-9F6D-E8DC6ACEB740}" srcId="{B6746BEF-3E67-47E3-92A7-C467DB6F682C}" destId="{1236BE7F-B8A4-4FB7-8505-13B4CB2AA43C}" srcOrd="0" destOrd="0" parTransId="{2635B085-2A3A-4395-8AF7-B88D2AD980E8}" sibTransId="{749458B8-95BF-4EDF-8CD2-A26E4DD89EE5}"/>
    <dgm:cxn modelId="{163C3EF4-A202-430B-9230-405A829E88D4}" srcId="{B87219F6-5C7D-4318-A9D7-088579A98FE3}" destId="{3340D61A-7DCC-48A2-AEB7-4B06E913828F}" srcOrd="0" destOrd="0" parTransId="{5CC93099-39B0-428E-89D8-BAD54D896CC5}" sibTransId="{604BC2E1-6B6F-4E7A-B58B-F76472AECF1C}"/>
    <dgm:cxn modelId="{E8406A8D-F5E1-4A9E-B4BD-1349F74C53A1}" type="presOf" srcId="{B87219F6-5C7D-4318-A9D7-088579A98FE3}" destId="{021F88B5-12B9-4401-97CE-2B7B741ABCD7}" srcOrd="0" destOrd="0" presId="urn:microsoft.com/office/officeart/2005/8/layout/chevron2"/>
    <dgm:cxn modelId="{EA49C153-A976-4D8A-9B09-EF9A5757BFCF}" type="presOf" srcId="{A3385AC3-3E7E-4961-A5E4-0DF1C91231E4}" destId="{6CF9289F-F2F4-4E01-84BB-5772E3C8FB4D}" srcOrd="0" destOrd="0" presId="urn:microsoft.com/office/officeart/2005/8/layout/chevron2"/>
    <dgm:cxn modelId="{8CED7BB6-669B-4E0C-BF53-AEA47FCF4E1B}" type="presOf" srcId="{3340D61A-7DCC-48A2-AEB7-4B06E913828F}" destId="{D1F43646-3D22-401B-824E-2486039799F7}" srcOrd="0" destOrd="0" presId="urn:microsoft.com/office/officeart/2005/8/layout/chevron2"/>
    <dgm:cxn modelId="{62D0348D-0A03-4097-9C36-4EE15E1E043E}" type="presParOf" srcId="{6CF9289F-F2F4-4E01-84BB-5772E3C8FB4D}" destId="{0564F298-80EE-4188-B8B5-C00B0346FEF7}" srcOrd="0" destOrd="0" presId="urn:microsoft.com/office/officeart/2005/8/layout/chevron2"/>
    <dgm:cxn modelId="{3C19506B-6C8D-40AC-AD31-92DD7AD92F68}" type="presParOf" srcId="{0564F298-80EE-4188-B8B5-C00B0346FEF7}" destId="{021F88B5-12B9-4401-97CE-2B7B741ABCD7}" srcOrd="0" destOrd="0" presId="urn:microsoft.com/office/officeart/2005/8/layout/chevron2"/>
    <dgm:cxn modelId="{CE0182D9-0703-4D97-B692-3CDFE29DAAC1}" type="presParOf" srcId="{0564F298-80EE-4188-B8B5-C00B0346FEF7}" destId="{D1F43646-3D22-401B-824E-2486039799F7}" srcOrd="1" destOrd="0" presId="urn:microsoft.com/office/officeart/2005/8/layout/chevron2"/>
    <dgm:cxn modelId="{C627E4F6-C582-4766-920B-FFEDC975330C}" type="presParOf" srcId="{6CF9289F-F2F4-4E01-84BB-5772E3C8FB4D}" destId="{4AF049F8-4BA7-443F-AAE4-A26EE73827D9}" srcOrd="1" destOrd="0" presId="urn:microsoft.com/office/officeart/2005/8/layout/chevron2"/>
    <dgm:cxn modelId="{9CB1F354-A5D8-4696-B9D3-A51F4C8EEFE9}" type="presParOf" srcId="{6CF9289F-F2F4-4E01-84BB-5772E3C8FB4D}" destId="{B2508F13-5FCA-415D-B733-AFDA265FB472}" srcOrd="2" destOrd="0" presId="urn:microsoft.com/office/officeart/2005/8/layout/chevron2"/>
    <dgm:cxn modelId="{61FA9509-5429-49F1-AA22-FF5357D68B03}" type="presParOf" srcId="{B2508F13-5FCA-415D-B733-AFDA265FB472}" destId="{1398405B-3F4F-4BFE-8E36-0E6A86AEC0F4}" srcOrd="0" destOrd="0" presId="urn:microsoft.com/office/officeart/2005/8/layout/chevron2"/>
    <dgm:cxn modelId="{30332293-5914-4EE1-8409-1FD2CAB89B23}" type="presParOf" srcId="{B2508F13-5FCA-415D-B733-AFDA265FB472}" destId="{6FF7164E-6DF3-41BE-9F3D-347FF1F3C4F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1F88B5-12B9-4401-97CE-2B7B741ABCD7}">
      <dsp:nvSpPr>
        <dsp:cNvPr id="0" name=""/>
        <dsp:cNvSpPr/>
      </dsp:nvSpPr>
      <dsp:spPr>
        <a:xfrm rot="5400000">
          <a:off x="-490994" y="653851"/>
          <a:ext cx="2203368" cy="113068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Century Gothic" pitchFamily="34" charset="0"/>
            </a:rPr>
            <a:t>ч.22.</a:t>
          </a:r>
          <a:endParaRPr lang="ru-RU" sz="2800" kern="1200" dirty="0"/>
        </a:p>
      </dsp:txBody>
      <dsp:txXfrm rot="-5400000">
        <a:off x="45346" y="682857"/>
        <a:ext cx="1130689" cy="1072679"/>
      </dsp:txXfrm>
    </dsp:sp>
    <dsp:sp modelId="{D1F43646-3D22-401B-824E-2486039799F7}">
      <dsp:nvSpPr>
        <dsp:cNvPr id="0" name=""/>
        <dsp:cNvSpPr/>
      </dsp:nvSpPr>
      <dsp:spPr>
        <a:xfrm rot="5400000">
          <a:off x="3894050" y="-2624458"/>
          <a:ext cx="1662877" cy="6917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Century Gothic" pitchFamily="34" charset="0"/>
            </a:rPr>
            <a:t>Учебный план –документ, который определяет перечень, трудоёмкость, последовательность и распределение по периодам обучения учебных предметов, практики, иных видов учебной деятельности, </a:t>
          </a:r>
          <a:r>
            <a:rPr lang="ru-RU" sz="2000" b="1" u="none" kern="1200" dirty="0" smtClean="0">
              <a:latin typeface="Century Gothic" pitchFamily="34" charset="0"/>
            </a:rPr>
            <a:t>формы промежуточной </a:t>
          </a:r>
          <a:r>
            <a:rPr lang="ru-RU" sz="1800" b="1" u="none" kern="1200" dirty="0" smtClean="0">
              <a:latin typeface="Century Gothic" pitchFamily="34" charset="0"/>
            </a:rPr>
            <a:t>аттестации.</a:t>
          </a:r>
          <a:endParaRPr lang="ru-RU" sz="1800" u="none" kern="1200" dirty="0"/>
        </a:p>
      </dsp:txBody>
      <dsp:txXfrm rot="-5400000">
        <a:off x="1266724" y="84043"/>
        <a:ext cx="6836355" cy="1500527"/>
      </dsp:txXfrm>
    </dsp:sp>
    <dsp:sp modelId="{1398405B-3F4F-4BFE-8E36-0E6A86AEC0F4}">
      <dsp:nvSpPr>
        <dsp:cNvPr id="0" name=""/>
        <dsp:cNvSpPr/>
      </dsp:nvSpPr>
      <dsp:spPr>
        <a:xfrm rot="5400000">
          <a:off x="-489997" y="2852238"/>
          <a:ext cx="2203368" cy="11150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Century Gothic" pitchFamily="34" charset="0"/>
            </a:rPr>
            <a:t>ч.23.</a:t>
          </a:r>
          <a:r>
            <a:rPr lang="ru-RU" sz="3400" b="1" kern="1200" dirty="0" smtClean="0">
              <a:latin typeface="Century Gothic" pitchFamily="34" charset="0"/>
            </a:rPr>
            <a:t> </a:t>
          </a:r>
          <a:endParaRPr lang="ru-RU" sz="3400" kern="1200" dirty="0"/>
        </a:p>
      </dsp:txBody>
      <dsp:txXfrm rot="-5400000">
        <a:off x="54150" y="2865630"/>
        <a:ext cx="1115075" cy="1088293"/>
      </dsp:txXfrm>
    </dsp:sp>
    <dsp:sp modelId="{6FF7164E-6DF3-41BE-9F3D-347FF1F3C4F4}">
      <dsp:nvSpPr>
        <dsp:cNvPr id="0" name=""/>
        <dsp:cNvSpPr/>
      </dsp:nvSpPr>
      <dsp:spPr>
        <a:xfrm rot="5400000">
          <a:off x="3647663" y="-408661"/>
          <a:ext cx="1952850" cy="68374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Century Gothic" pitchFamily="34" charset="0"/>
            </a:rPr>
            <a:t>Индивидуальный учебный план-учебный </a:t>
          </a:r>
          <a:r>
            <a:rPr lang="ru-RU" sz="2000" b="1" u="sng" kern="1200" dirty="0" smtClean="0">
              <a:latin typeface="Century Gothic" pitchFamily="34" charset="0"/>
            </a:rPr>
            <a:t>план</a:t>
          </a:r>
          <a:r>
            <a:rPr lang="ru-RU" sz="2000" b="1" kern="1200" dirty="0" smtClean="0">
              <a:latin typeface="Century Gothic" pitchFamily="34" charset="0"/>
            </a:rPr>
            <a:t>, </a:t>
          </a:r>
          <a:r>
            <a:rPr lang="ru-RU" sz="2000" b="1" u="sng" kern="1200" dirty="0" smtClean="0">
              <a:latin typeface="Century Gothic" pitchFamily="34" charset="0"/>
            </a:rPr>
            <a:t>обеспечивающий освоение образовательной программы на основе индивидуализации ее содержания </a:t>
          </a:r>
          <a:r>
            <a:rPr lang="ru-RU" sz="2000" b="1" kern="1200" dirty="0" smtClean="0">
              <a:latin typeface="Century Gothic" pitchFamily="34" charset="0"/>
            </a:rPr>
            <a:t>с учетом особенностей и образовательных потребностей конкретного обучающегося.</a:t>
          </a:r>
          <a:endParaRPr lang="ru-RU" sz="2000" kern="1200" dirty="0"/>
        </a:p>
      </dsp:txBody>
      <dsp:txXfrm rot="-5400000">
        <a:off x="1205341" y="2128991"/>
        <a:ext cx="6742164" cy="17621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E3FD2-540A-48E8-9241-F61B26CBD247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B7471-57A9-4EBE-AC52-7ABC1C4C9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35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B7471-57A9-4EBE-AC52-7ABC1C4C934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54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2015193-38D0-4142-B252-C43291D9B204}" type="datetimeFigureOut">
              <a:rPr lang="ru-RU" smtClean="0"/>
              <a:t>05.11.2013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46AB052-F348-4533-A35E-3EB61B13D50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3816423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effectLst/>
                <a:latin typeface="Century Gothic" pitchFamily="34" charset="0"/>
              </a:rPr>
              <a:t>Промежуточная аттестация как составная часть оценки результатов освоения образовательных </a:t>
            </a:r>
            <a:r>
              <a:rPr lang="ru-RU" sz="3200" dirty="0" smtClean="0">
                <a:effectLst/>
                <a:latin typeface="Century Gothic" pitchFamily="34" charset="0"/>
              </a:rPr>
              <a:t>программ</a:t>
            </a:r>
            <a:r>
              <a:rPr lang="en-US" sz="3200" dirty="0">
                <a:effectLst/>
                <a:latin typeface="Century Gothic" pitchFamily="34" charset="0"/>
              </a:rPr>
              <a:t>.</a:t>
            </a:r>
            <a:endParaRPr lang="ru-RU" sz="3200" dirty="0">
              <a:effectLst/>
              <a:latin typeface="Century Gothic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73206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197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400" b="1" dirty="0" smtClean="0">
                <a:latin typeface="Century Gothic" pitchFamily="34" charset="0"/>
              </a:rPr>
              <a:t>ч.1.п.3 Обучающимся предоставляются академические права на обучение по индивидуальному учебному плану, в том числе ускоренное обучение, в пределах осваиваемой образовательной программы, осуществляется в порядке, установленном локальными нормативными актами</a:t>
            </a:r>
          </a:p>
          <a:p>
            <a:pPr marL="36576" indent="0" algn="just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Century Gothic" pitchFamily="34" charset="0"/>
              </a:rPr>
              <a:t>Таким образом, </a:t>
            </a:r>
            <a:r>
              <a:rPr lang="ru-RU" sz="2400" b="1" i="1" u="sng" dirty="0" smtClean="0">
                <a:solidFill>
                  <a:srgbClr val="C00000"/>
                </a:solidFill>
                <a:latin typeface="Century Gothic" pitchFamily="34" charset="0"/>
              </a:rPr>
              <a:t>порядок </a:t>
            </a:r>
            <a:r>
              <a:rPr lang="ru-RU" sz="2400" b="1" i="1" dirty="0" smtClean="0">
                <a:solidFill>
                  <a:srgbClr val="C00000"/>
                </a:solidFill>
                <a:latin typeface="Century Gothic" pitchFamily="34" charset="0"/>
              </a:rPr>
              <a:t>осуществления обучения по индивидуальному учебному плану </a:t>
            </a:r>
            <a:r>
              <a:rPr lang="ru-RU" sz="2400" b="1" i="1" u="sng" dirty="0" smtClean="0">
                <a:solidFill>
                  <a:srgbClr val="C00000"/>
                </a:solidFill>
                <a:latin typeface="Century Gothic" pitchFamily="34" charset="0"/>
              </a:rPr>
              <a:t>определяется организацией самостоятельно</a:t>
            </a:r>
            <a:r>
              <a:rPr lang="ru-RU" sz="2400" b="1" i="1" dirty="0" smtClean="0">
                <a:solidFill>
                  <a:srgbClr val="C00000"/>
                </a:solidFill>
                <a:latin typeface="Century Gothic" pitchFamily="34" charset="0"/>
              </a:rPr>
              <a:t>, а реализация индивидуального учебного плана осуществляется в пределах осваиваемой образовательной программы</a:t>
            </a:r>
            <a:endParaRPr lang="ru-RU" sz="2400" b="1" i="1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Century Gothic" pitchFamily="34" charset="0"/>
              </a:rPr>
              <a:t>Ст.34. </a:t>
            </a:r>
            <a:r>
              <a:rPr lang="ru-RU" sz="3000" dirty="0">
                <a:solidFill>
                  <a:srgbClr val="FF0000"/>
                </a:solidFill>
                <a:latin typeface="Century Gothic" pitchFamily="34" charset="0"/>
              </a:rPr>
              <a:t>Основные </a:t>
            </a:r>
            <a:r>
              <a:rPr lang="ru-RU" sz="3000" dirty="0" smtClean="0">
                <a:solidFill>
                  <a:srgbClr val="FF0000"/>
                </a:solidFill>
                <a:latin typeface="Century Gothic" pitchFamily="34" charset="0"/>
              </a:rPr>
              <a:t>права обучающихся и меры их социальной поддержки</a:t>
            </a:r>
            <a:endParaRPr lang="ru-RU" sz="30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33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640960" cy="4569371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Century Gothic" pitchFamily="34" charset="0"/>
              </a:rPr>
              <a:t>В рабочее время педагогических работников в зависимости от занимаемой должности включается учебная (преподавательская), воспитательная работа, индивидуальная работа с обучающимися, научная, творческая и исследовательская работа, а также  другая педагогическая работа, предусмотренная трудовыми (должностными) обязанностями и (или) индивидуальным планом.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3286"/>
            <a:ext cx="7467600" cy="1321498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FF0000"/>
                </a:solidFill>
                <a:latin typeface="Century Gothic" pitchFamily="34" charset="0"/>
              </a:rPr>
              <a:t>Ст.47.ч.6. Правовой статус педагогических работников</a:t>
            </a:r>
            <a:endParaRPr lang="ru-RU" sz="3000" dirty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46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496944" cy="4785395"/>
          </a:xfrm>
        </p:spPr>
        <p:txBody>
          <a:bodyPr>
            <a:normAutofit lnSpcReduction="10000"/>
          </a:bodyPr>
          <a:lstStyle/>
          <a:p>
            <a:pPr marL="36576" indent="0">
              <a:buNone/>
            </a:pPr>
            <a:endParaRPr lang="ru-RU" sz="2400" dirty="0"/>
          </a:p>
          <a:p>
            <a:pPr algn="just"/>
            <a:r>
              <a:rPr lang="ru-RU" sz="2400" b="1" dirty="0" smtClean="0">
                <a:latin typeface="Century Gothic" pitchFamily="34" charset="0"/>
              </a:rPr>
              <a:t>Конкретные трудовые (должностные) обязанности педагогических работников определяются трудовыми договорами (служебными контрактами) и должностными инструкциями, а соотношение учебной и другой педагогической работы в пределах рабочей недели или учебного года определяются соответствующим локальным актом организации.</a:t>
            </a:r>
          </a:p>
          <a:p>
            <a:pPr marL="36576" indent="0" algn="just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Century Gothic" pitchFamily="34" charset="0"/>
              </a:rPr>
              <a:t>Таким образом, режим работы учителей по индивидуальному учебному плану также регламентируется  на локальном уровне.</a:t>
            </a:r>
            <a:endParaRPr lang="ru-RU" sz="2400" b="1" i="1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38138"/>
          </a:xfrm>
        </p:spPr>
        <p:txBody>
          <a:bodyPr>
            <a:normAutofit/>
          </a:bodyPr>
          <a:lstStyle/>
          <a:p>
            <a:pPr algn="ctr"/>
            <a:r>
              <a:rPr lang="ru-RU" sz="3000" dirty="0">
                <a:solidFill>
                  <a:srgbClr val="FF0000"/>
                </a:solidFill>
                <a:effectLst/>
                <a:latin typeface="Century Gothic" pitchFamily="34" charset="0"/>
              </a:rPr>
              <a:t>Ст.47.ч.6. </a:t>
            </a:r>
            <a:r>
              <a:rPr lang="ru-RU" sz="3000" dirty="0" smtClean="0">
                <a:solidFill>
                  <a:srgbClr val="FF0000"/>
                </a:solidFill>
                <a:effectLst/>
                <a:latin typeface="Century Gothic" pitchFamily="34" charset="0"/>
              </a:rPr>
              <a:t>Правовой </a:t>
            </a:r>
            <a:r>
              <a:rPr lang="ru-RU" sz="3000" dirty="0">
                <a:solidFill>
                  <a:srgbClr val="FF0000"/>
                </a:solidFill>
                <a:effectLst/>
                <a:latin typeface="Century Gothic" pitchFamily="34" charset="0"/>
              </a:rPr>
              <a:t>статус педагогических работников</a:t>
            </a:r>
            <a:endParaRPr lang="ru-RU" sz="3000" dirty="0">
              <a:effectLst/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18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1328"/>
            <a:ext cx="8712968" cy="4525963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Century Gothic" pitchFamily="34" charset="0"/>
              </a:rPr>
              <a:t>10.Обучающие в форме семейного образования, не ликвидировавшие в установленные сроки академической задолженности, </a:t>
            </a:r>
            <a:r>
              <a:rPr lang="ru-RU" b="1" u="sng" dirty="0" smtClean="0">
                <a:latin typeface="Century Gothic" pitchFamily="34" charset="0"/>
              </a:rPr>
              <a:t>продолжают получать образование в образовательной организации</a:t>
            </a:r>
            <a:endParaRPr lang="ru-RU" b="1" u="sng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Ст.58. Промежуточная </a:t>
            </a: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>аттестация </a:t>
            </a:r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обучающихся</a:t>
            </a:r>
            <a:endParaRPr lang="ru-RU" sz="32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55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4785395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Century Gothic" pitchFamily="34" charset="0"/>
              </a:rPr>
              <a:t>П.6. Обучающимся предоставляются академические права на освоение наряду с учебными предметами по осваиваемой образовательной программе любых других учебных предметов, курсов, дисциплин (модулей), преподаваемых в организации, а также преподаваемых в других организациях, осуществляющих образовательную деятельность, учебных предметов, курсов, дисциплин, одновременное освоение нескольких основных профессиональных программ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Century Gothic" pitchFamily="34" charset="0"/>
              </a:rPr>
              <a:t>Ст.34. ч.1. </a:t>
            </a:r>
            <a:r>
              <a:rPr lang="ru-RU" sz="2800" dirty="0">
                <a:solidFill>
                  <a:srgbClr val="FF0000"/>
                </a:solidFill>
                <a:latin typeface="Century Gothic" pitchFamily="34" charset="0"/>
              </a:rPr>
              <a:t>Основные </a:t>
            </a:r>
            <a:r>
              <a:rPr lang="ru-RU" sz="2800" dirty="0" smtClean="0">
                <a:solidFill>
                  <a:srgbClr val="FF0000"/>
                </a:solidFill>
                <a:latin typeface="Century Gothic" pitchFamily="34" charset="0"/>
              </a:rPr>
              <a:t>права </a:t>
            </a:r>
            <a:r>
              <a:rPr lang="ru-RU" sz="2800" dirty="0">
                <a:solidFill>
                  <a:srgbClr val="FF0000"/>
                </a:solidFill>
                <a:latin typeface="Century Gothic" pitchFamily="34" charset="0"/>
              </a:rPr>
              <a:t>обучающихся и меры их социальной поддержки</a:t>
            </a:r>
            <a:endParaRPr lang="ru-RU" sz="28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67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471338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b="1" dirty="0" smtClean="0">
                <a:latin typeface="Century Gothic" pitchFamily="34" charset="0"/>
              </a:rPr>
              <a:t>П.7. Обучающимся предоставляются академические </a:t>
            </a:r>
            <a:r>
              <a:rPr lang="ru-RU" sz="2400" b="1" u="sng" dirty="0" smtClean="0">
                <a:latin typeface="Century Gothic" pitchFamily="34" charset="0"/>
              </a:rPr>
              <a:t>права на зачет организацией, </a:t>
            </a:r>
            <a:r>
              <a:rPr lang="ru-RU" sz="2400" b="1" dirty="0" smtClean="0">
                <a:latin typeface="Century Gothic" pitchFamily="34" charset="0"/>
              </a:rPr>
              <a:t>осуществляющей образовательную деятельность, в установленном ею порядке </a:t>
            </a:r>
            <a:r>
              <a:rPr lang="ru-RU" sz="2400" b="1" u="sng" dirty="0" smtClean="0">
                <a:latin typeface="Century Gothic" pitchFamily="34" charset="0"/>
              </a:rPr>
              <a:t>результатов освоения обучающимис</a:t>
            </a:r>
            <a:r>
              <a:rPr lang="ru-RU" sz="2400" b="1" dirty="0" smtClean="0">
                <a:latin typeface="Century Gothic" pitchFamily="34" charset="0"/>
              </a:rPr>
              <a:t>я учебных предметов, курсов, дисциплин (модулей), практики, </a:t>
            </a:r>
            <a:r>
              <a:rPr lang="ru-RU" sz="2400" b="1" u="sng" dirty="0" smtClean="0">
                <a:latin typeface="Century Gothic" pitchFamily="34" charset="0"/>
              </a:rPr>
              <a:t>дополнительных образовательных программ в других организациях, осуществляющих образовательную деятельность.</a:t>
            </a:r>
          </a:p>
          <a:p>
            <a:pPr marL="36576" indent="0" algn="just">
              <a:buNone/>
            </a:pPr>
            <a:r>
              <a:rPr lang="ru-RU" sz="2400" b="1" i="1" dirty="0" smtClean="0">
                <a:solidFill>
                  <a:schemeClr val="accent1"/>
                </a:solidFill>
                <a:latin typeface="Century Gothic" pitchFamily="34" charset="0"/>
              </a:rPr>
              <a:t>Таким образом, образовательная организация должна установить самостоятельно порядок зачета результатов освоения обучающимися учебных предметов, курсов, дисциплин (модулей), практики, дополнительных образовательных программ. Этот порядок может распространяться на результаты, полученные в других  организациях, осуществляющих  образовательную деятельность</a:t>
            </a:r>
            <a:endParaRPr lang="ru-RU" sz="2400" b="1" i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Century Gothic" pitchFamily="34" charset="0"/>
              </a:rPr>
              <a:t>Ст.34. ч.1. </a:t>
            </a:r>
            <a:r>
              <a:rPr lang="ru-RU" sz="2800" dirty="0">
                <a:solidFill>
                  <a:srgbClr val="FF0000"/>
                </a:solidFill>
                <a:latin typeface="Century Gothic" pitchFamily="34" charset="0"/>
              </a:rPr>
              <a:t>Основные </a:t>
            </a:r>
            <a:r>
              <a:rPr lang="ru-RU" sz="2800" dirty="0" smtClean="0">
                <a:solidFill>
                  <a:srgbClr val="FF0000"/>
                </a:solidFill>
                <a:latin typeface="Century Gothic" pitchFamily="34" charset="0"/>
              </a:rPr>
              <a:t>права </a:t>
            </a:r>
            <a:r>
              <a:rPr lang="ru-RU" sz="2800" dirty="0">
                <a:solidFill>
                  <a:srgbClr val="FF0000"/>
                </a:solidFill>
                <a:latin typeface="Century Gothic" pitchFamily="34" charset="0"/>
              </a:rPr>
              <a:t>обучающихся и меры их социальной поддержки</a:t>
            </a:r>
            <a:endParaRPr lang="ru-RU" sz="28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3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Century Gothic" pitchFamily="34" charset="0"/>
              </a:rPr>
              <a:t>Обучающиеся, не освоившие основной образовательной программы начального общего и (или) основного общего образования, не допускаются к обучению на следующих уровнях образования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>Ст.66. Начальное общее, основное общее, среднее общее образование</a:t>
            </a:r>
            <a:endParaRPr lang="ru-RU" sz="32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12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8496944" cy="4525963"/>
          </a:xfrm>
        </p:spPr>
        <p:txBody>
          <a:bodyPr/>
          <a:lstStyle/>
          <a:p>
            <a:pPr marL="36576" indent="0" algn="just">
              <a:buNone/>
            </a:pPr>
            <a:r>
              <a:rPr lang="ru-RU" b="1" dirty="0" smtClean="0">
                <a:latin typeface="Century Gothic" pitchFamily="34" charset="0"/>
              </a:rPr>
              <a:t>К компетенции образовательной организации в установленной сфере деятельности относятся:</a:t>
            </a:r>
          </a:p>
          <a:p>
            <a:pPr marL="36576" indent="0" algn="just">
              <a:buNone/>
            </a:pPr>
            <a:r>
              <a:rPr lang="ru-RU" b="1" dirty="0" smtClean="0">
                <a:latin typeface="Century Gothic" pitchFamily="34" charset="0"/>
              </a:rPr>
              <a:t>осуществление текущего контроля успеваемости и промежуточной аттестации обучающихся, установление их форм, периодичности и порядка проведения.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Century Gothic" pitchFamily="34" charset="0"/>
              </a:rPr>
              <a:t>Ст.28.ч.3.п.10 Компетенция, права, обязанность и ответственность образовательной организации</a:t>
            </a:r>
            <a:endParaRPr lang="ru-RU" sz="2800" dirty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34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/>
              <a:t>1. </a:t>
            </a:r>
            <a:r>
              <a:rPr lang="ru-RU" sz="2800" b="1" dirty="0" smtClean="0">
                <a:latin typeface="Century Gothic" pitchFamily="34" charset="0"/>
              </a:rPr>
              <a:t>Освоение образовательной программы, в том числе отдельной части или всего объема учебного предмета, курса дисциплины (модуля) образовательной программы, сопровождается промежуточной аттестацией обучающихся, </a:t>
            </a:r>
            <a:r>
              <a:rPr lang="ru-RU" sz="2800" b="1" u="sng" dirty="0" smtClean="0">
                <a:latin typeface="Century Gothic" pitchFamily="34" charset="0"/>
              </a:rPr>
              <a:t>проводимой в формах, определенным учебным планом,</a:t>
            </a:r>
            <a:r>
              <a:rPr lang="ru-RU" sz="2800" b="1" dirty="0" smtClean="0">
                <a:latin typeface="Century Gothic" pitchFamily="34" charset="0"/>
              </a:rPr>
              <a:t> и в порядке, установленном образовательной организацией </a:t>
            </a:r>
            <a:endParaRPr lang="ru-RU" sz="2800" b="1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>Ст.58. Промежуточная </a:t>
            </a:r>
            <a:b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>аттестация обучающихся</a:t>
            </a:r>
            <a:endParaRPr lang="ru-RU" sz="3200" dirty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31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Century Gothic" pitchFamily="34" charset="0"/>
              </a:rPr>
              <a:t>2. Неудовлетворительные результаты промежуточной аттестации по одному или нескольким учебным предметам, курсам, дисциплинам (модулям) образовательной программы или </a:t>
            </a:r>
            <a:r>
              <a:rPr lang="ru-RU" b="1" dirty="0" err="1" smtClean="0">
                <a:latin typeface="Century Gothic" pitchFamily="34" charset="0"/>
              </a:rPr>
              <a:t>непрохождение</a:t>
            </a:r>
            <a:r>
              <a:rPr lang="ru-RU" b="1" dirty="0" smtClean="0">
                <a:latin typeface="Century Gothic" pitchFamily="34" charset="0"/>
              </a:rPr>
              <a:t> промежуточной аттестации при отсутствии уважительных причин признаются </a:t>
            </a:r>
            <a:r>
              <a:rPr lang="ru-RU" b="1" u="sng" dirty="0" smtClean="0">
                <a:latin typeface="Century Gothic" pitchFamily="34" charset="0"/>
              </a:rPr>
              <a:t>академической задолженностью.</a:t>
            </a:r>
            <a:endParaRPr lang="ru-RU" b="1" u="sng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Ст.58. Промежуточная аттестация обучающихся</a:t>
            </a:r>
            <a:endParaRPr lang="ru-RU" sz="32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53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Century Gothic" pitchFamily="34" charset="0"/>
              </a:rPr>
              <a:t>3. Обучающиеся обязаны ликвидировать академическую задолженность.</a:t>
            </a:r>
          </a:p>
          <a:p>
            <a:pPr algn="just"/>
            <a:r>
              <a:rPr lang="ru-RU" sz="2400" b="1" dirty="0" smtClean="0">
                <a:latin typeface="Century Gothic" pitchFamily="34" charset="0"/>
              </a:rPr>
              <a:t>4. Образовательные организации, родители несовершеннолетнего обучающегося, обеспечивающие получение общего образования в форме семейного образования, обязаны создать условия обучающемуся для ликвидации академической задолженности и обеспечить контроль за своевременностью её ликвидации.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Ст.58. Промежуточная </a:t>
            </a: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>аттестация </a:t>
            </a:r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обучающихся</a:t>
            </a:r>
            <a:endParaRPr lang="ru-RU" sz="32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14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Century Gothic" pitchFamily="34" charset="0"/>
              </a:rPr>
              <a:t>5</a:t>
            </a:r>
            <a:r>
              <a:rPr lang="ru-RU" sz="2400" b="1" dirty="0" smtClean="0">
                <a:latin typeface="Century Gothic" pitchFamily="34" charset="0"/>
              </a:rPr>
              <a:t>.</a:t>
            </a:r>
            <a:r>
              <a:rPr lang="ru-RU" sz="2400" b="1" u="sng" dirty="0" smtClean="0">
                <a:latin typeface="Century Gothic" pitchFamily="34" charset="0"/>
              </a:rPr>
              <a:t>Обучающиеся, </a:t>
            </a:r>
            <a:r>
              <a:rPr lang="ru-RU" sz="2400" b="1" dirty="0" smtClean="0">
                <a:latin typeface="Century Gothic" pitchFamily="34" charset="0"/>
              </a:rPr>
              <a:t>имеющие академическую задолженность, вправе пройти </a:t>
            </a:r>
            <a:r>
              <a:rPr lang="ru-RU" sz="2400" b="1" u="sng" dirty="0" smtClean="0">
                <a:latin typeface="Century Gothic" pitchFamily="34" charset="0"/>
              </a:rPr>
              <a:t>промежуточную аттестацию </a:t>
            </a:r>
            <a:r>
              <a:rPr lang="ru-RU" sz="2400" b="1" dirty="0" smtClean="0">
                <a:latin typeface="Century Gothic" pitchFamily="34" charset="0"/>
              </a:rPr>
              <a:t>по соответствующему </a:t>
            </a:r>
            <a:r>
              <a:rPr lang="ru-RU" sz="2400" b="1" u="sng" dirty="0" smtClean="0">
                <a:latin typeface="Century Gothic" pitchFamily="34" charset="0"/>
              </a:rPr>
              <a:t>предмету не более двух раз в сроки, определяемые организацией, в пределах одного года с момента образования академической задолженности</a:t>
            </a:r>
            <a:r>
              <a:rPr lang="ru-RU" sz="2400" b="1" dirty="0" smtClean="0">
                <a:latin typeface="Century Gothic" pitchFamily="34" charset="0"/>
              </a:rPr>
              <a:t>. В указанный период не включается время болезни обучающегося, нахождение его в академическом отпуске или отпуске по беременности и родам.</a:t>
            </a:r>
            <a:endParaRPr lang="ru-RU" sz="2400" b="1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Ст.58. Промежуточная </a:t>
            </a: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>аттестация </a:t>
            </a:r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обучающихся</a:t>
            </a:r>
            <a:endParaRPr lang="ru-RU" sz="32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147248" cy="5112568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Century Gothic" pitchFamily="34" charset="0"/>
              </a:rPr>
              <a:t>6. Для проведения промежуточной аттестации </a:t>
            </a:r>
            <a:r>
              <a:rPr lang="ru-RU" sz="2400" b="1" u="sng" dirty="0" smtClean="0">
                <a:latin typeface="Century Gothic" pitchFamily="34" charset="0"/>
              </a:rPr>
              <a:t>во второй раз </a:t>
            </a:r>
            <a:r>
              <a:rPr lang="ru-RU" sz="2400" b="1" dirty="0" smtClean="0">
                <a:latin typeface="Century Gothic" pitchFamily="34" charset="0"/>
              </a:rPr>
              <a:t>образовательной организацией </a:t>
            </a:r>
            <a:r>
              <a:rPr lang="ru-RU" sz="2400" b="1" u="sng" dirty="0" smtClean="0">
                <a:latin typeface="Century Gothic" pitchFamily="34" charset="0"/>
              </a:rPr>
              <a:t>создается комиссия.</a:t>
            </a:r>
          </a:p>
          <a:p>
            <a:pPr algn="just"/>
            <a:r>
              <a:rPr lang="ru-RU" sz="2400" b="1" dirty="0" smtClean="0">
                <a:latin typeface="Century Gothic" pitchFamily="34" charset="0"/>
              </a:rPr>
              <a:t>7. Не допускается взимание платы с обучающихся за прохождение промежуточной аттестации.</a:t>
            </a:r>
          </a:p>
          <a:p>
            <a:pPr algn="just"/>
            <a:r>
              <a:rPr lang="ru-RU" sz="2400" b="1" u="sng" dirty="0" smtClean="0">
                <a:latin typeface="Century Gothic" pitchFamily="34" charset="0"/>
              </a:rPr>
              <a:t>8.Обучающиеся, не прошедшие промежуточной аттестации по уважительным причинам или имеющие академическую задолженность, переводятся в следующий класс или на следующий курс условно.</a:t>
            </a:r>
            <a:endParaRPr lang="ru-RU" sz="2400" b="1" u="sng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Ст.58. Промежуточная </a:t>
            </a: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>аттестация </a:t>
            </a:r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обучающихся</a:t>
            </a:r>
            <a:endParaRPr lang="ru-RU" sz="32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10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4713387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Century Gothic" pitchFamily="34" charset="0"/>
              </a:rPr>
              <a:t>9.Обучающиеся по образовательным программам начального общего, основного общего, среднего общего образования, не ликвидировавшие в установленные сроки академической задолженности с момента её образования, по усмотрению родителей оставляются на повторное обучение, переводятся на обучение по адаптированным образовательным программам в соответствии с рекомендациями ПМПК, </a:t>
            </a:r>
            <a:r>
              <a:rPr lang="ru-RU" sz="2400" b="1" u="sng" dirty="0" smtClean="0">
                <a:latin typeface="Century Gothic" pitchFamily="34" charset="0"/>
              </a:rPr>
              <a:t>либо на обучение по индивидуальному учебному плану </a:t>
            </a:r>
            <a:endParaRPr lang="ru-RU" sz="2400" b="1" u="sng" dirty="0"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Ст.58. Промежуточная </a:t>
            </a: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Century Gothic" pitchFamily="34" charset="0"/>
              </a:rPr>
              <a:t>аттестация </a:t>
            </a:r>
            <a:r>
              <a:rPr lang="ru-RU" sz="3200" dirty="0">
                <a:solidFill>
                  <a:srgbClr val="FF0000"/>
                </a:solidFill>
                <a:latin typeface="Century Gothic" pitchFamily="34" charset="0"/>
              </a:rPr>
              <a:t>обучающихся</a:t>
            </a:r>
            <a:endParaRPr lang="ru-RU" sz="32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3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589153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Century Gothic" pitchFamily="34" charset="0"/>
              </a:rPr>
              <a:t>Ст.2. Основные понятия, используемые в настоящем Федеральном законе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956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325</TotalTime>
  <Words>825</Words>
  <Application>Microsoft Office PowerPoint</Application>
  <PresentationFormat>Экран (4:3)</PresentationFormat>
  <Paragraphs>44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Промежуточная аттестация как составная часть оценки результатов освоения образовательных программ.</vt:lpstr>
      <vt:lpstr>Ст.28.ч.3.п.10 Компетенция, права, обязанность и ответственность образовательной организации</vt:lpstr>
      <vt:lpstr>Ст.58. Промежуточная  аттестация обучающихся</vt:lpstr>
      <vt:lpstr>Ст.58. Промежуточная аттестация обучающихся</vt:lpstr>
      <vt:lpstr>Ст.58. Промежуточная  аттестация обучающихся</vt:lpstr>
      <vt:lpstr>Ст.58. Промежуточная  аттестация обучающихся</vt:lpstr>
      <vt:lpstr>Ст.58. Промежуточная  аттестация обучающихся</vt:lpstr>
      <vt:lpstr>Ст.58. Промежуточная  аттестация обучающихся</vt:lpstr>
      <vt:lpstr>Ст.2. Основные понятия, используемые в настоящем Федеральном законе</vt:lpstr>
      <vt:lpstr>Ст.34. Основные права обучающихся и меры их социальной поддержки</vt:lpstr>
      <vt:lpstr>Ст.47.ч.6. Правовой статус педагогических работников</vt:lpstr>
      <vt:lpstr>Ст.47.ч.6. Правовой статус педагогических работников</vt:lpstr>
      <vt:lpstr>Ст.58. Промежуточная  аттестация обучающихся</vt:lpstr>
      <vt:lpstr>Ст.34. ч.1. Основные права обучающихся и меры их социальной поддержки</vt:lpstr>
      <vt:lpstr>Ст.34. ч.1. Основные права обучающихся и меры их социальной поддержки</vt:lpstr>
      <vt:lpstr>Ст.66. Начальное общее, основное общее, среднее общее образование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Промежуточная аттестация</dc:title>
  <dc:creator>Melt</dc:creator>
  <cp:lastModifiedBy>Василя</cp:lastModifiedBy>
  <cp:revision>39</cp:revision>
  <dcterms:created xsi:type="dcterms:W3CDTF">2013-09-22T18:42:05Z</dcterms:created>
  <dcterms:modified xsi:type="dcterms:W3CDTF">2013-11-05T08:51:19Z</dcterms:modified>
</cp:coreProperties>
</file>